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2" r:id="rId3"/>
    <p:sldId id="264" r:id="rId4"/>
    <p:sldId id="258" r:id="rId5"/>
    <p:sldId id="259" r:id="rId6"/>
    <p:sldId id="260" r:id="rId7"/>
    <p:sldId id="261" r:id="rId8"/>
    <p:sldId id="263" r:id="rId9"/>
    <p:sldId id="266" r:id="rId10"/>
    <p:sldId id="265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8" autoAdjust="0"/>
    <p:restoredTop sz="94643" autoAdjust="0"/>
  </p:normalViewPr>
  <p:slideViewPr>
    <p:cSldViewPr>
      <p:cViewPr varScale="1">
        <p:scale>
          <a:sx n="115" d="100"/>
          <a:sy n="115" d="100"/>
        </p:scale>
        <p:origin x="1608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E272-ACF6-4201-A52C-0DF70A29A32C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3F55A-FC20-4A81-9837-B42E226C15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558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0309D-EA54-4870-8246-74302B8CC236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ABAB-96B0-4C79-8E68-F9EFE75ADDF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9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686049"/>
          </a:xfrm>
          <a:ln>
            <a:noFill/>
          </a:ln>
        </p:spPr>
        <p:txBody>
          <a:bodyPr>
            <a:noAutofit/>
          </a:bodyPr>
          <a:lstStyle>
            <a:lvl1pPr>
              <a:defRPr sz="6000" b="1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4149080"/>
            <a:ext cx="6400800" cy="1608584"/>
          </a:xfrm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157115E0-CA3F-4AC8-9636-275F5CD95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6094FB1-7A0D-458A-B2C1-C8F9B962C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E37A9900-8B64-4FF5-B804-6951E13C6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4CEFEC68-8B02-4B4C-9FBD-CA8EE81FA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4CB06608-839F-4A4E-BB93-A43DE0016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C41C4845-7AB1-4323-B6AF-B93ADEB2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7B2CEFFE-E93B-4777-B89C-DFBFE50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F5AA0FA-D908-4FEF-9932-CC0AC453F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5372BDA7-9878-4709-AB49-91EA80D822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4924B80B-041A-4ECA-AD5F-AB867B4E7A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0DEEAD28-5791-4128-95D9-3F2B04F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AF71041A-4A34-48C5-911F-94E99561E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A2839C41-E055-4FCA-9352-F0E8DBF57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C45591-49EA-470F-94FC-31B132DE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9BD95D9F-FF11-429C-BF31-325F209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7967C14-7A23-44A0-A73F-BC62B499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62A56FFC-0F56-477B-AEA6-8E7459CE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50E0164-CD9F-486D-8662-10654527D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ndir un rectangle à un seul coin 23"/>
          <p:cNvSpPr/>
          <p:nvPr userDrawn="1"/>
        </p:nvSpPr>
        <p:spPr>
          <a:xfrm flipV="1">
            <a:off x="5796136" y="-1"/>
            <a:ext cx="3347864" cy="476673"/>
          </a:xfrm>
          <a:prstGeom prst="round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Opération manuelle 22"/>
          <p:cNvSpPr/>
          <p:nvPr userDrawn="1"/>
        </p:nvSpPr>
        <p:spPr>
          <a:xfrm rot="10800000">
            <a:off x="-1980728" y="0"/>
            <a:ext cx="9865096" cy="476672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ndir un rectangle à un seul coin 14"/>
          <p:cNvSpPr/>
          <p:nvPr userDrawn="1"/>
        </p:nvSpPr>
        <p:spPr>
          <a:xfrm>
            <a:off x="6300192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ndir un rectangle à un seul coin 18"/>
          <p:cNvSpPr/>
          <p:nvPr userDrawn="1"/>
        </p:nvSpPr>
        <p:spPr>
          <a:xfrm flipH="1">
            <a:off x="0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Opération manuelle 15"/>
          <p:cNvSpPr/>
          <p:nvPr userDrawn="1"/>
        </p:nvSpPr>
        <p:spPr>
          <a:xfrm>
            <a:off x="827584" y="6426911"/>
            <a:ext cx="7560840" cy="431090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467544" y="58772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pic>
        <p:nvPicPr>
          <p:cNvPr id="21506" name="Picture 2" descr="logo-UTBM.gif (1087×461)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2496" y="-19276"/>
            <a:ext cx="1169407" cy="49594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0A5FA-EECE-4BD4-96ED-3087B8E58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814959"/>
            <a:ext cx="7772400" cy="1686049"/>
          </a:xfrm>
        </p:spPr>
        <p:txBody>
          <a:bodyPr/>
          <a:lstStyle/>
          <a:p>
            <a:r>
              <a:rPr lang="fr-FR" dirty="0"/>
              <a:t>Images aériennes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CE3A8-BEF8-49CE-8259-AF54ABE6F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  <a:p>
            <a:r>
              <a:rPr lang="fr-FR" sz="2400" dirty="0"/>
              <a:t>08/01/2019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0EE2E-7F79-4B97-8CDD-6C1352975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</a:t>
            </a:fld>
            <a:endParaRPr lang="fr-FR" sz="20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2D49A8-EFA6-4E59-99D1-230FFCCA96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B7B8D-A5D5-40DA-88AE-D8699A4B6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875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10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2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étudiées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SVM &amp; HOG</a:t>
            </a:r>
          </a:p>
          <a:p>
            <a:endParaRPr lang="fr-FR" dirty="0"/>
          </a:p>
          <a:p>
            <a:r>
              <a:rPr lang="fr-FR" dirty="0"/>
              <a:t>Autres techniques</a:t>
            </a:r>
          </a:p>
          <a:p>
            <a:endParaRPr lang="fr-FR" dirty="0"/>
          </a:p>
          <a:p>
            <a:r>
              <a:rPr lang="fr-FR" dirty="0"/>
              <a:t>Python &amp; </a:t>
            </a:r>
            <a:r>
              <a:rPr lang="fr-FR" dirty="0" err="1"/>
              <a:t>OpenCV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3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7" name="Image 6" descr="Detected Pools">
            <a:extLst>
              <a:ext uri="{FF2B5EF4-FFF2-40B4-BE49-F238E27FC236}">
                <a16:creationId xmlns:a16="http://schemas.microsoft.com/office/drawing/2014/main" id="{2C75ECEB-4F6A-4AAE-A9CB-E21878920B3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7" b="40266"/>
          <a:stretch/>
        </p:blipFill>
        <p:spPr bwMode="auto">
          <a:xfrm>
            <a:off x="5524620" y="980728"/>
            <a:ext cx="1904821" cy="11772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6A7C21-9804-4A46-9397-06F05B095F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293" y="2272345"/>
            <a:ext cx="2963866" cy="19801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27C9B9-5635-4ECE-B0E1-5DCCE4E7C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037" y="4437751"/>
            <a:ext cx="4149988" cy="137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fr-FR" dirty="0"/>
              <a:t>Développement sous </a:t>
            </a:r>
            <a:r>
              <a:rPr lang="fr-FR" dirty="0" err="1"/>
              <a:t>Matlab</a:t>
            </a:r>
            <a:endParaRPr lang="fr-FR" dirty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Facilité d’utilisation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err="1"/>
              <a:t>Toolbox</a:t>
            </a:r>
            <a:r>
              <a:rPr lang="fr-FR" dirty="0"/>
              <a:t> pour le traitement d’images</a:t>
            </a:r>
          </a:p>
          <a:p>
            <a:pPr>
              <a:buNone/>
            </a:pPr>
            <a:endParaRPr lang="fr-FR" dirty="0"/>
          </a:p>
          <a:p>
            <a:pPr>
              <a:spcAft>
                <a:spcPts val="600"/>
              </a:spcAft>
              <a:buNone/>
            </a:pPr>
            <a:r>
              <a:rPr lang="fr-FR" dirty="0"/>
              <a:t>Principe de la méthode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Analyse des couleurs de l’image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Extraction des régions dont la couleur correspond à celle d’une piscine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4</a:t>
            </a:fld>
            <a:endParaRPr lang="fr-FR" sz="2000" dirty="0"/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1) Conversion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697" r="17959"/>
          <a:stretch>
            <a:fillRect/>
          </a:stretch>
        </p:blipFill>
        <p:spPr bwMode="auto">
          <a:xfrm>
            <a:off x="4644008" y="1556792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00" r="16988"/>
          <a:stretch>
            <a:fillRect/>
          </a:stretch>
        </p:blipFill>
        <p:spPr bwMode="auto">
          <a:xfrm>
            <a:off x="4644008" y="3861048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1196752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RGB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69575" y="5445224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R’G’B’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12" y="1700808"/>
            <a:ext cx="32385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6516216" y="3284984"/>
            <a:ext cx="0" cy="4320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5</a:t>
            </a:fld>
            <a:endParaRPr lang="fr-FR" sz="2000" dirty="0"/>
          </a:p>
        </p:txBody>
      </p:sp>
      <p:sp>
        <p:nvSpPr>
          <p:cNvPr id="1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8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avec flèche 10"/>
          <p:cNvCxnSpPr/>
          <p:nvPr/>
        </p:nvCxnSpPr>
        <p:spPr>
          <a:xfrm>
            <a:off x="1115616" y="3356992"/>
            <a:ext cx="0" cy="1037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29" idx="4"/>
            <a:endCxn id="32" idx="0"/>
          </p:cNvCxnSpPr>
          <p:nvPr/>
        </p:nvCxnSpPr>
        <p:spPr>
          <a:xfrm rot="5400000">
            <a:off x="2748322" y="2255054"/>
            <a:ext cx="1055068" cy="32403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2) Segmentation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140" r="18087"/>
          <a:stretch>
            <a:fillRect/>
          </a:stretch>
        </p:blipFill>
        <p:spPr bwMode="auto">
          <a:xfrm>
            <a:off x="4499992" y="1628800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10" r="18019"/>
          <a:stretch>
            <a:fillRect/>
          </a:stretch>
        </p:blipFill>
        <p:spPr bwMode="auto">
          <a:xfrm>
            <a:off x="395536" y="1628800"/>
            <a:ext cx="3960440" cy="17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4" cstate="print"/>
          <a:srcRect l="2710" t="47500" r="21720" b="4583"/>
          <a:stretch>
            <a:fillRect/>
          </a:stretch>
        </p:blipFill>
        <p:spPr bwMode="auto">
          <a:xfrm>
            <a:off x="5652120" y="4365190"/>
            <a:ext cx="29523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9552" y="4402768"/>
            <a:ext cx="15841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Seuillage optimal d’Otsu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9912" y="4618792"/>
            <a:ext cx="108012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Produit</a:t>
            </a:r>
          </a:p>
        </p:txBody>
      </p:sp>
      <p:sp>
        <p:nvSpPr>
          <p:cNvPr id="29" name="Ellipse 28"/>
          <p:cNvSpPr/>
          <p:nvPr/>
        </p:nvSpPr>
        <p:spPr>
          <a:xfrm>
            <a:off x="4716016" y="30596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1475656" y="44027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2123728" y="476280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123728" y="512284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576" y="3429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R’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906988" y="34197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B’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339752" y="44027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R’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339752" y="511355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B’</a:t>
            </a:r>
          </a:p>
        </p:txBody>
      </p:sp>
      <p:cxnSp>
        <p:nvCxnSpPr>
          <p:cNvPr id="45" name="Connecteur droit avec flèche 44"/>
          <p:cNvCxnSpPr>
            <a:stCxn id="9" idx="3"/>
            <a:endCxn id="6" idx="1"/>
          </p:cNvCxnSpPr>
          <p:nvPr/>
        </p:nvCxnSpPr>
        <p:spPr>
          <a:xfrm flipV="1">
            <a:off x="4860032" y="4977258"/>
            <a:ext cx="792088" cy="15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444208" y="5596882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Image binaire</a:t>
            </a:r>
          </a:p>
        </p:txBody>
      </p:sp>
      <p:sp>
        <p:nvSpPr>
          <p:cNvPr id="22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6</a:t>
            </a:fld>
            <a:endParaRPr lang="fr-FR" sz="2000" dirty="0"/>
          </a:p>
        </p:txBody>
      </p:sp>
      <p:sp>
        <p:nvSpPr>
          <p:cNvPr id="24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25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43528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3) Regroupement et localisation</a:t>
            </a:r>
          </a:p>
          <a:p>
            <a:pPr>
              <a:buNone/>
            </a:pPr>
            <a:endParaRPr lang="fr-FR" sz="2400" dirty="0"/>
          </a:p>
          <a:p>
            <a:pPr>
              <a:spcAft>
                <a:spcPts val="1200"/>
              </a:spcAft>
            </a:pPr>
            <a:r>
              <a:rPr lang="fr-FR" sz="2400" dirty="0"/>
              <a:t>Fermeture morphologique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Suppression du bruit</a:t>
            </a:r>
          </a:p>
          <a:p>
            <a:r>
              <a:rPr lang="fr-FR" sz="2400" dirty="0"/>
              <a:t>Définition des rectangles englobants </a:t>
            </a:r>
            <a:r>
              <a:rPr lang="fr-FR" sz="2400" dirty="0">
                <a:latin typeface="Lucida Sans Unicode"/>
                <a:cs typeface="Lucida Sans Unicode"/>
              </a:rPr>
              <a:t>→ </a:t>
            </a:r>
            <a:r>
              <a:rPr lang="fr-FR" sz="2400" dirty="0"/>
              <a:t>Coordonnées (x, y, w, h)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 l="1906" r="4692"/>
          <a:stretch>
            <a:fillRect/>
          </a:stretch>
        </p:blipFill>
        <p:spPr bwMode="auto">
          <a:xfrm>
            <a:off x="539552" y="3851756"/>
            <a:ext cx="40324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835696" y="56519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Masque final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2120" y="5651956"/>
            <a:ext cx="228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Rectangles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englobants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3" cstate="print"/>
          <a:srcRect l="1923" t="8695" r="3846" b="4348"/>
          <a:stretch>
            <a:fillRect/>
          </a:stretch>
        </p:blipFill>
        <p:spPr bwMode="auto">
          <a:xfrm>
            <a:off x="4788024" y="3851756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7</a:t>
            </a:fld>
            <a:endParaRPr lang="fr-FR" sz="2000" dirty="0"/>
          </a:p>
        </p:txBody>
      </p:sp>
      <p:sp>
        <p:nvSpPr>
          <p:cNvPr id="11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62" y="692696"/>
            <a:ext cx="4455641" cy="1854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8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62183" y="2566645"/>
            <a:ext cx="5342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Comparaison des résultats obtenus (en rouge) avec les </a:t>
            </a:r>
          </a:p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positions réelles des piscines (en jaune)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40324"/>
              </p:ext>
            </p:extLst>
          </p:nvPr>
        </p:nvGraphicFramePr>
        <p:xfrm>
          <a:off x="1372681" y="3356992"/>
          <a:ext cx="6121401" cy="1473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887">
                  <a:extLst>
                    <a:ext uri="{9D8B030D-6E8A-4147-A177-3AD203B41FA5}">
                      <a16:colId xmlns:a16="http://schemas.microsoft.com/office/drawing/2014/main" val="1048418542"/>
                    </a:ext>
                  </a:extLst>
                </a:gridCol>
                <a:gridCol w="1168216">
                  <a:extLst>
                    <a:ext uri="{9D8B030D-6E8A-4147-A177-3AD203B41FA5}">
                      <a16:colId xmlns:a16="http://schemas.microsoft.com/office/drawing/2014/main" val="3061493829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182723727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766293386"/>
                    </a:ext>
                  </a:extLst>
                </a:gridCol>
                <a:gridCol w="899311">
                  <a:extLst>
                    <a:ext uri="{9D8B030D-6E8A-4147-A177-3AD203B41FA5}">
                      <a16:colId xmlns:a16="http://schemas.microsoft.com/office/drawing/2014/main" val="751931943"/>
                    </a:ext>
                  </a:extLst>
                </a:gridCol>
                <a:gridCol w="1074987">
                  <a:extLst>
                    <a:ext uri="{9D8B030D-6E8A-4147-A177-3AD203B41FA5}">
                      <a16:colId xmlns:a16="http://schemas.microsoft.com/office/drawing/2014/main" val="3995442528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899845763"/>
                    </a:ext>
                  </a:extLst>
                </a:gridCol>
              </a:tblGrid>
              <a:tr h="702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Image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Nombre de piscines du masque de référence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Bonnes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Mauvaises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Eléments non détectés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Reconnaissance 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Précision 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412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P0061.png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103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0.87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661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199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383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P0064.png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174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0.94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0.98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25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P0133.png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338311"/>
                  </a:ext>
                </a:extLst>
              </a:tr>
            </a:tbl>
          </a:graphicData>
        </a:graphic>
      </p:graphicFrame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1520" y="4948950"/>
            <a:ext cx="8640959" cy="1105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smtClean="0"/>
              <a:t>Taux de reconnaissance global = 0,90</a:t>
            </a:r>
          </a:p>
          <a:p>
            <a:pPr marL="0" indent="0" algn="ctr">
              <a:buNone/>
            </a:pPr>
            <a:r>
              <a:rPr lang="fr-FR" sz="2400" dirty="0" smtClean="0"/>
              <a:t>Précision globale = 0,97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9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12" name="Espace réservé du contenu 11" descr="C:\Users\Mathilde\AppData\Local\Microsoft\Windows\INetCache\Content.Word\P0458.png"/>
          <p:cNvPicPr>
            <a:picLocks noGrp="1"/>
          </p:cNvPicPr>
          <p:nvPr>
            <p:ph idx="1"/>
          </p:nvPr>
        </p:nvPicPr>
        <p:blipFill>
          <a:blip r:embed="rId2" cstate="print"/>
          <a:srcRect l="8609" t="39252" r="67384" b="40439"/>
          <a:stretch>
            <a:fillRect/>
          </a:stretch>
        </p:blipFill>
        <p:spPr bwMode="auto">
          <a:xfrm>
            <a:off x="6228184" y="2116740"/>
            <a:ext cx="1656184" cy="137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6678" y="2116740"/>
            <a:ext cx="1152128" cy="13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51522" y="1171239"/>
            <a:ext cx="7776862" cy="39139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Quelques piscines ne sont pas détectées :</a:t>
            </a:r>
          </a:p>
          <a:p>
            <a:pPr lvl="2"/>
            <a:r>
              <a:rPr lang="fr-FR" sz="1600" dirty="0"/>
              <a:t>Piscines non entretenues devenues </a:t>
            </a:r>
            <a:r>
              <a:rPr lang="fr-FR" sz="1600" dirty="0" smtClean="0"/>
              <a:t>vertes</a:t>
            </a:r>
          </a:p>
          <a:p>
            <a:pPr lvl="2"/>
            <a:r>
              <a:rPr lang="fr-FR" sz="1600" dirty="0"/>
              <a:t>Piscines </a:t>
            </a:r>
            <a:r>
              <a:rPr lang="fr-FR" sz="1600" dirty="0" smtClean="0"/>
              <a:t>vides/bâchées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smtClean="0"/>
              <a:t>D’autres éléments sont reconnues comme des piscines :</a:t>
            </a:r>
          </a:p>
          <a:p>
            <a:pPr lvl="2"/>
            <a:r>
              <a:rPr lang="fr-FR" sz="1600" dirty="0" smtClean="0"/>
              <a:t>Panneau solaires</a:t>
            </a:r>
          </a:p>
          <a:p>
            <a:pPr lvl="2"/>
            <a:r>
              <a:rPr lang="fr-FR" sz="1600" dirty="0" smtClean="0"/>
              <a:t>Toits</a:t>
            </a:r>
          </a:p>
          <a:p>
            <a:pPr lvl="2"/>
            <a:r>
              <a:rPr lang="fr-FR" sz="1600" dirty="0" smtClean="0"/>
              <a:t>Voitures</a:t>
            </a:r>
          </a:p>
          <a:p>
            <a:pPr lvl="2"/>
            <a:endParaRPr lang="fr-FR" sz="1600" dirty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</p:txBody>
      </p:sp>
      <p:pic>
        <p:nvPicPr>
          <p:cNvPr id="18" name="Image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270327"/>
            <a:ext cx="1842770" cy="173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4270327"/>
            <a:ext cx="252793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801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</TotalTime>
  <Words>305</Words>
  <Application>Microsoft Office PowerPoint</Application>
  <PresentationFormat>Affichage à l'écran (4:3)</PresentationFormat>
  <Paragraphs>126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Calibri</vt:lpstr>
      <vt:lpstr>Lucida Sans Unicode</vt:lpstr>
      <vt:lpstr>Times New Roman</vt:lpstr>
      <vt:lpstr>Thème Office</vt:lpstr>
      <vt:lpstr>Images aériennes</vt:lpstr>
      <vt:lpstr>Introduction</vt:lpstr>
      <vt:lpstr>Méthodes étudiées</vt:lpstr>
      <vt:lpstr>Méthode implémentée</vt:lpstr>
      <vt:lpstr>Méthode implémentée</vt:lpstr>
      <vt:lpstr>Méthode implémentée</vt:lpstr>
      <vt:lpstr>Méthode implémentée</vt:lpstr>
      <vt:lpstr>Résultats</vt:lpstr>
      <vt:lpstr>Limites</vt:lpstr>
      <vt:lpstr>Conclusion</vt:lpstr>
    </vt:vector>
  </TitlesOfParts>
  <Company>Université de Technologie de Belfort-Montbéliard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expériences de stages à l’étranger des étudiants de l’UTBM</dc:title>
  <dc:creator>rbegagno</dc:creator>
  <cp:lastModifiedBy>Nahil</cp:lastModifiedBy>
  <cp:revision>191</cp:revision>
  <dcterms:created xsi:type="dcterms:W3CDTF">2014-11-25T12:13:23Z</dcterms:created>
  <dcterms:modified xsi:type="dcterms:W3CDTF">2019-01-08T00:58:58Z</dcterms:modified>
</cp:coreProperties>
</file>